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6CCC"/>
    <a:srgbClr val="4C2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39B037-070E-46CF-AB09-B7833D63FBE0}" v="206" dt="2022-05-15T16:34:41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00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7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72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60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2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2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74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84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3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6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204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3106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94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21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897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6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4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39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  <a:cs typeface="Calibri Light"/>
              </a:rPr>
              <a:t>K</a:t>
            </a:r>
            <a:r>
              <a:rPr lang="pl-PL" dirty="0">
                <a:solidFill>
                  <a:srgbClr val="FFC000"/>
                </a:solidFill>
                <a:cs typeface="Calibri Light"/>
              </a:rPr>
              <a:t>o</a:t>
            </a:r>
            <a:r>
              <a:rPr lang="pl-PL" dirty="0">
                <a:solidFill>
                  <a:srgbClr val="FFFF00"/>
                </a:solidFill>
                <a:cs typeface="Calibri Light"/>
              </a:rPr>
              <a:t>l</a:t>
            </a:r>
            <a:r>
              <a:rPr lang="pl-PL" dirty="0">
                <a:solidFill>
                  <a:srgbClr val="92D050"/>
                </a:solidFill>
                <a:cs typeface="Calibri Light"/>
              </a:rPr>
              <a:t>o</a:t>
            </a:r>
            <a:r>
              <a:rPr lang="pl-PL" dirty="0">
                <a:solidFill>
                  <a:srgbClr val="00B050"/>
                </a:solidFill>
                <a:cs typeface="Calibri Light"/>
              </a:rPr>
              <a:t>r</a:t>
            </a:r>
            <a:r>
              <a:rPr lang="pl-PL" dirty="0">
                <a:solidFill>
                  <a:srgbClr val="00B0F0"/>
                </a:solidFill>
                <a:cs typeface="Calibri Light"/>
              </a:rPr>
              <a:t>y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b="1" dirty="0">
                <a:solidFill>
                  <a:schemeClr val="tx2">
                    <a:lumMod val="50000"/>
                  </a:schemeClr>
                </a:solidFill>
                <a:cs typeface="Calibri"/>
              </a:rPr>
              <a:t>Marcel Dąbrowski</a:t>
            </a:r>
          </a:p>
          <a:p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99668C-0519-7E4E-0B4B-A5AF5437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CZERWONY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B24F3C-4055-19EA-627E-E49EE8E54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482" y="2182314"/>
            <a:ext cx="4877749" cy="29446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ea typeface="+mj-lt"/>
                <a:cs typeface="+mj-lt"/>
              </a:rPr>
              <a:t>Czerwień symbolizuje też siły witalne, życie i piękno. Z ogromnej ilości symbolizowanych przez nią cech, do najważniejszych należą: ekstrawertyzm, odwaga, antydepresyjność, asertywność, determinacja, przyjazność, ciepło i wrażliwość.</a:t>
            </a:r>
            <a:endParaRPr lang="pl-PL" dirty="0"/>
          </a:p>
        </p:txBody>
      </p:sp>
      <p:pic>
        <p:nvPicPr>
          <p:cNvPr id="4" name="Obraz 4" descr="Obraz zawierający roślina, kwiat, cynia&#10;&#10;Opis wygenerowany automatycznie">
            <a:extLst>
              <a:ext uri="{FF2B5EF4-FFF2-40B4-BE49-F238E27FC236}">
                <a16:creationId xmlns:a16="http://schemas.microsoft.com/office/drawing/2014/main" id="{6D4C3592-B946-D95E-C27E-CE4405F9C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576" y="2298670"/>
            <a:ext cx="5480469" cy="365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28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D26071-5A35-3145-3295-EDC472B1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C000"/>
                </a:solidFill>
              </a:rPr>
              <a:t>POMARAŃCZOWY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DBCE62-BAB0-C125-9619-846E8B525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614" y="1592843"/>
            <a:ext cx="4777108" cy="43248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b="1" dirty="0">
                <a:ea typeface="+mj-lt"/>
                <a:cs typeface="+mj-lt"/>
              </a:rPr>
              <a:t>Kolor pomarańczowy</a:t>
            </a:r>
            <a:r>
              <a:rPr lang="pl-PL" dirty="0">
                <a:ea typeface="+mj-lt"/>
                <a:cs typeface="+mj-lt"/>
              </a:rPr>
              <a:t> symbolizuje również młodość, nowoczesność, otwartość, radość i pobudza łaknienie. </a:t>
            </a:r>
            <a:r>
              <a:rPr lang="pl-PL" b="1" dirty="0">
                <a:ea typeface="+mj-lt"/>
                <a:cs typeface="+mj-lt"/>
              </a:rPr>
              <a:t>Kolor</a:t>
            </a:r>
            <a:r>
              <a:rPr lang="pl-PL" dirty="0">
                <a:ea typeface="+mj-lt"/>
                <a:cs typeface="+mj-lt"/>
              </a:rPr>
              <a:t> ten potrafi również wzbudzić chęć do życia, zwiększyć motywację do działania, oraz podnieść poczucie własnej wartości. Niewskazany jest dla osób które </a:t>
            </a:r>
            <a:r>
              <a:rPr lang="pl-PL" dirty="0" err="1">
                <a:ea typeface="+mj-lt"/>
                <a:cs typeface="+mj-lt"/>
              </a:rPr>
              <a:t>czuja</a:t>
            </a:r>
            <a:r>
              <a:rPr lang="pl-PL" dirty="0">
                <a:ea typeface="+mj-lt"/>
                <a:cs typeface="+mj-lt"/>
              </a:rPr>
              <a:t> się osamotnione i zgubione.</a:t>
            </a:r>
            <a:endParaRPr lang="pl-PL" dirty="0"/>
          </a:p>
        </p:txBody>
      </p:sp>
      <p:pic>
        <p:nvPicPr>
          <p:cNvPr id="4" name="Obraz 4" descr="Obraz zawierający nagietek, roślina, kwiat&#10;&#10;Opis wygenerowany automatycznie">
            <a:extLst>
              <a:ext uri="{FF2B5EF4-FFF2-40B4-BE49-F238E27FC236}">
                <a16:creationId xmlns:a16="http://schemas.microsoft.com/office/drawing/2014/main" id="{07C003B7-A540-07DB-912E-ED7BFACCB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052" y="1716296"/>
            <a:ext cx="4489330" cy="45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0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091FC3-944B-A421-D162-FE5AE70B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FF00"/>
                </a:solidFill>
              </a:rPr>
              <a:t>ŻÓŁTY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777896-ACC5-EDA5-26FB-A20FD8853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18" y="1707861"/>
            <a:ext cx="5567862" cy="34191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b="1" dirty="0">
                <a:ea typeface="+mj-lt"/>
                <a:cs typeface="+mj-lt"/>
              </a:rPr>
              <a:t>Kolor żółty</a:t>
            </a:r>
            <a:r>
              <a:rPr lang="pl-PL" dirty="0">
                <a:ea typeface="+mj-lt"/>
                <a:cs typeface="+mj-lt"/>
              </a:rPr>
              <a:t> kojarzy się przede wszystkim ze słońcem. Dzięki temu utożsamiamy go z latem, radością, szczęściem, ciepłem, relaksem i podróżami. Wywołuje raczej pozytywne skojarzenia, chociaż może zostać odebrany jako agresywny czy budzący niepokój. Nie bez powodu znaki ostrzegawcze mają właśnie </a:t>
            </a:r>
            <a:r>
              <a:rPr lang="pl-PL" b="1" dirty="0">
                <a:ea typeface="+mj-lt"/>
                <a:cs typeface="+mj-lt"/>
              </a:rPr>
              <a:t>kolor żółty</a:t>
            </a:r>
            <a:endParaRPr lang="pl-PL" dirty="0"/>
          </a:p>
        </p:txBody>
      </p:sp>
      <p:pic>
        <p:nvPicPr>
          <p:cNvPr id="4" name="Obraz 4" descr="Obraz zawierający roślina, kwiat, wypchany, chryzantema&#10;&#10;Opis wygenerowany automatycznie">
            <a:extLst>
              <a:ext uri="{FF2B5EF4-FFF2-40B4-BE49-F238E27FC236}">
                <a16:creationId xmlns:a16="http://schemas.microsoft.com/office/drawing/2014/main" id="{937CC6AF-D04A-B559-F260-E26FE5C50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965" y="1858094"/>
            <a:ext cx="5860031" cy="434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8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37D90-E947-9BB5-ED48-CD91834A7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92D050"/>
                </a:solidFill>
              </a:rPr>
              <a:t>ZIELONY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733759-21CE-480F-4096-36E182813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37" y="1707861"/>
            <a:ext cx="3986353" cy="40517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b="1" dirty="0">
                <a:ea typeface="+mj-lt"/>
                <a:cs typeface="+mj-lt"/>
              </a:rPr>
              <a:t>Kolor zielony</a:t>
            </a:r>
            <a:r>
              <a:rPr lang="pl-PL" dirty="0">
                <a:ea typeface="+mj-lt"/>
                <a:cs typeface="+mj-lt"/>
              </a:rPr>
              <a:t> od zawsze jest utożsamiany z naturą i przyrodą. </a:t>
            </a:r>
            <a:r>
              <a:rPr lang="pl-PL" b="1" dirty="0">
                <a:ea typeface="+mj-lt"/>
                <a:cs typeface="+mj-lt"/>
              </a:rPr>
              <a:t>Zielony</a:t>
            </a:r>
            <a:r>
              <a:rPr lang="pl-PL" dirty="0">
                <a:ea typeface="+mj-lt"/>
                <a:cs typeface="+mj-lt"/>
              </a:rPr>
              <a:t> oznacza wzrost, odrodzenie i płodność. W czasach pogańskich był on także symbolem płodności. W krajach muzułmańskich, jest to święty </a:t>
            </a:r>
            <a:r>
              <a:rPr lang="pl-PL" b="1" dirty="0">
                <a:ea typeface="+mj-lt"/>
                <a:cs typeface="+mj-lt"/>
              </a:rPr>
              <a:t>kolor</a:t>
            </a:r>
            <a:r>
              <a:rPr lang="pl-PL" dirty="0">
                <a:ea typeface="+mj-lt"/>
                <a:cs typeface="+mj-lt"/>
              </a:rPr>
              <a:t> a w Irlandii oznacza on szczęście.</a:t>
            </a:r>
            <a:endParaRPr lang="pl-PL" dirty="0"/>
          </a:p>
        </p:txBody>
      </p:sp>
      <p:pic>
        <p:nvPicPr>
          <p:cNvPr id="4" name="Obraz 4" descr="Obraz zawierający zielony, owoce, roślina, różny&#10;&#10;Opis wygenerowany automatycznie">
            <a:extLst>
              <a:ext uri="{FF2B5EF4-FFF2-40B4-BE49-F238E27FC236}">
                <a16:creationId xmlns:a16="http://schemas.microsoft.com/office/drawing/2014/main" id="{3DA61DC0-F783-03A8-A0D2-B4A894970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456" y="1637312"/>
            <a:ext cx="6295126" cy="418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43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E39D4F-E0CB-7B2C-2D81-DF40F8F7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NIEBIESKI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16E121-2294-10CE-EB81-8C71F8D88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37" y="1362805"/>
            <a:ext cx="4503938" cy="43248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b="1" dirty="0">
                <a:ea typeface="+mj-lt"/>
                <a:cs typeface="+mj-lt"/>
              </a:rPr>
              <a:t>Kolor niebieski</a:t>
            </a:r>
            <a:r>
              <a:rPr lang="pl-PL" dirty="0">
                <a:ea typeface="+mj-lt"/>
                <a:cs typeface="+mj-lt"/>
              </a:rPr>
              <a:t> jest symbolem spokoju, czystości i niewinności. Jako </a:t>
            </a:r>
            <a:r>
              <a:rPr lang="pl-PL" b="1" dirty="0">
                <a:ea typeface="+mj-lt"/>
                <a:cs typeface="+mj-lt"/>
              </a:rPr>
              <a:t>kolor</a:t>
            </a:r>
            <a:r>
              <a:rPr lang="pl-PL" dirty="0">
                <a:ea typeface="+mj-lt"/>
                <a:cs typeface="+mj-lt"/>
              </a:rPr>
              <a:t> nieba i wody stanowi symbol życia duchowego, ale także kreatywnego, innowacyjnego sposobu myślenia. Wiele firm wiąże swój wizerunek z </a:t>
            </a:r>
            <a:r>
              <a:rPr lang="pl-PL" b="1" dirty="0">
                <a:ea typeface="+mj-lt"/>
                <a:cs typeface="+mj-lt"/>
              </a:rPr>
              <a:t>niebieską</a:t>
            </a:r>
            <a:r>
              <a:rPr lang="pl-PL" dirty="0">
                <a:ea typeface="+mj-lt"/>
                <a:cs typeface="+mj-lt"/>
              </a:rPr>
              <a:t> barwą, bo oprócz tego, że wzbudza ona zaufanie, kojarzy się z inteligencją i świeżością</a:t>
            </a:r>
          </a:p>
        </p:txBody>
      </p:sp>
      <p:pic>
        <p:nvPicPr>
          <p:cNvPr id="4" name="Obraz 4" descr="Obraz zawierający roślina, kwiat, liść, zielony&#10;&#10;Opis wygenerowany automatycznie">
            <a:extLst>
              <a:ext uri="{FF2B5EF4-FFF2-40B4-BE49-F238E27FC236}">
                <a16:creationId xmlns:a16="http://schemas.microsoft.com/office/drawing/2014/main" id="{B6C91C62-F274-9DEF-D410-1DD3D6341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811" y="1720521"/>
            <a:ext cx="5377133" cy="403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3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CA7E0B-C468-23C4-D066-C944083D1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A26CCC"/>
                </a:solidFill>
              </a:rPr>
              <a:t>FIOLETOWY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700887-D4D9-09BB-134E-FB063F101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46" y="1866011"/>
            <a:ext cx="5395334" cy="38791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ea typeface="+mj-lt"/>
                <a:cs typeface="+mj-lt"/>
              </a:rPr>
              <a:t>Ze względu na królewskie pochodzenie barwie </a:t>
            </a:r>
            <a:r>
              <a:rPr lang="pl-PL" b="1" dirty="0">
                <a:ea typeface="+mj-lt"/>
                <a:cs typeface="+mj-lt"/>
              </a:rPr>
              <a:t>fioletowej</a:t>
            </a:r>
            <a:r>
              <a:rPr lang="pl-PL" dirty="0">
                <a:ea typeface="+mj-lt"/>
                <a:cs typeface="+mj-lt"/>
              </a:rPr>
              <a:t> przypisujemy skojarzenia takie jak: bogactwo, władza, luksus, szlachetność, duchowość. Nasz mózg odbiera </a:t>
            </a:r>
            <a:r>
              <a:rPr lang="pl-PL" b="1" dirty="0">
                <a:ea typeface="+mj-lt"/>
                <a:cs typeface="+mj-lt"/>
              </a:rPr>
              <a:t>fiolet</a:t>
            </a:r>
            <a:r>
              <a:rPr lang="pl-PL" dirty="0">
                <a:ea typeface="+mj-lt"/>
                <a:cs typeface="+mj-lt"/>
              </a:rPr>
              <a:t> jako barwę kreatywności. </a:t>
            </a:r>
            <a:r>
              <a:rPr lang="pl-PL" b="1" dirty="0">
                <a:ea typeface="+mj-lt"/>
                <a:cs typeface="+mj-lt"/>
              </a:rPr>
              <a:t>Kolor</a:t>
            </a:r>
            <a:r>
              <a:rPr lang="pl-PL" dirty="0">
                <a:ea typeface="+mj-lt"/>
                <a:cs typeface="+mj-lt"/>
              </a:rPr>
              <a:t> ten pobudza bowiem tę część w mózgu, która odpowiada za rozwiązywanie problemów i wyobraźnię.</a:t>
            </a:r>
            <a:endParaRPr lang="pl-PL" dirty="0"/>
          </a:p>
        </p:txBody>
      </p:sp>
      <p:pic>
        <p:nvPicPr>
          <p:cNvPr id="4" name="Obraz 4" descr="Obraz zawierający purpurowy, roślina, kwiat, wewnątrz&#10;&#10;Opis wygenerowany automatycznie">
            <a:extLst>
              <a:ext uri="{FF2B5EF4-FFF2-40B4-BE49-F238E27FC236}">
                <a16:creationId xmlns:a16="http://schemas.microsoft.com/office/drawing/2014/main" id="{3C8AD89E-2D47-26DC-2F05-1008C4CE9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023" y="2010946"/>
            <a:ext cx="5359878" cy="35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4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BAF783-187D-31CD-3088-F1AF29CA5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BIAŁY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AA16BD-F810-26D7-38ED-2DC95F09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406" y="2110427"/>
            <a:ext cx="3670051" cy="35485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ea typeface="+mj-lt"/>
                <a:cs typeface="+mj-lt"/>
              </a:rPr>
              <a:t>W kulturze biel kojarzona jest przede wszystkim z czystością. Dotyczy to zarówno czystości duchowej, jak i tej prozaicznej, np. czystości w domu. Od wieków była też symbolem niewinności.</a:t>
            </a:r>
            <a:endParaRPr lang="pl-PL" dirty="0"/>
          </a:p>
        </p:txBody>
      </p:sp>
      <p:pic>
        <p:nvPicPr>
          <p:cNvPr id="4" name="Obraz 4" descr="Obraz zawierający roślina, trawa, zewnętrzne, kwiat&#10;&#10;Opis wygenerowany automatycznie">
            <a:extLst>
              <a:ext uri="{FF2B5EF4-FFF2-40B4-BE49-F238E27FC236}">
                <a16:creationId xmlns:a16="http://schemas.microsoft.com/office/drawing/2014/main" id="{E589415A-2542-13EC-B423-D081DDC86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645" y="1452641"/>
            <a:ext cx="6035614" cy="45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74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F7BE2C-C53B-ACFF-CDE3-925A2B738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CZARNY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DB91F4-0F0D-D2F3-B5A6-C4858945D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37" y="1707861"/>
            <a:ext cx="4245145" cy="39941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ea typeface="+mj-lt"/>
                <a:cs typeface="+mj-lt"/>
              </a:rPr>
              <a:t>W historii kultury europejskiej czerń, jako przeciwieństwo światła, symbolizowała wartości negatywne. Teologia uznała ją za barwę grzechu i braku wiary. Równocześnie jednak przypisano jej </a:t>
            </a:r>
            <a:r>
              <a:rPr lang="pl-PL" b="1" dirty="0">
                <a:ea typeface="+mj-lt"/>
                <a:cs typeface="+mj-lt"/>
              </a:rPr>
              <a:t>znaczenia</a:t>
            </a:r>
            <a:r>
              <a:rPr lang="pl-PL" dirty="0">
                <a:ea typeface="+mj-lt"/>
                <a:cs typeface="+mj-lt"/>
              </a:rPr>
              <a:t> przeciwne – pokorę i wyrzeczenie (dlatego sutanny mają </a:t>
            </a:r>
            <a:r>
              <a:rPr lang="pl-PL" b="1" dirty="0">
                <a:ea typeface="+mj-lt"/>
                <a:cs typeface="+mj-lt"/>
              </a:rPr>
              <a:t>czarny kolor</a:t>
            </a:r>
            <a:r>
              <a:rPr lang="pl-PL" dirty="0">
                <a:ea typeface="+mj-lt"/>
                <a:cs typeface="+mj-lt"/>
              </a:rPr>
              <a:t>).</a:t>
            </a:r>
            <a:endParaRPr lang="pl-PL" dirty="0"/>
          </a:p>
        </p:txBody>
      </p:sp>
      <p:pic>
        <p:nvPicPr>
          <p:cNvPr id="4" name="Obraz 4" descr="Obraz zawierający roślina, kwiat, zamknąć&#10;&#10;Opis wygenerowany automatycznie">
            <a:extLst>
              <a:ext uri="{FF2B5EF4-FFF2-40B4-BE49-F238E27FC236}">
                <a16:creationId xmlns:a16="http://schemas.microsoft.com/office/drawing/2014/main" id="{DC525732-1861-D1FA-AA45-D52DCD06D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277" y="1902304"/>
            <a:ext cx="5697748" cy="305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85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D68EEC-7BDA-7B6E-082F-1EF9D1B64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ZNACZENIE KOLORÓW W UBIORZE</a:t>
            </a:r>
          </a:p>
        </p:txBody>
      </p:sp>
      <p:pic>
        <p:nvPicPr>
          <p:cNvPr id="23" name="Obraz 23">
            <a:extLst>
              <a:ext uri="{FF2B5EF4-FFF2-40B4-BE49-F238E27FC236}">
                <a16:creationId xmlns:a16="http://schemas.microsoft.com/office/drawing/2014/main" id="{A8A4451F-6241-51C7-412F-D4DEB1305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37" y="183861"/>
            <a:ext cx="10225039" cy="6495858"/>
          </a:xfrm>
        </p:spPr>
      </p:pic>
    </p:spTree>
    <p:extLst>
      <p:ext uri="{BB962C8B-B14F-4D97-AF65-F5344CB8AC3E}">
        <p14:creationId xmlns:p14="http://schemas.microsoft.com/office/powerpoint/2010/main" val="1599191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390</Words>
  <Application>Microsoft Office PowerPoint</Application>
  <PresentationFormat>Panoramiczny</PresentationFormat>
  <Paragraphs>19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Wingdings 3</vt:lpstr>
      <vt:lpstr>Ion</vt:lpstr>
      <vt:lpstr>Kolory</vt:lpstr>
      <vt:lpstr>CZERWONY</vt:lpstr>
      <vt:lpstr>POMARAŃCZOWY</vt:lpstr>
      <vt:lpstr>ŻÓŁTY</vt:lpstr>
      <vt:lpstr>ZIELONY</vt:lpstr>
      <vt:lpstr>NIEBIESKI</vt:lpstr>
      <vt:lpstr>FIOLETOWY</vt:lpstr>
      <vt:lpstr>BIAŁY</vt:lpstr>
      <vt:lpstr>CZARNY</vt:lpstr>
      <vt:lpstr>ZNACZENIE KOLORÓW W UBIORZE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Kolory</dc:title>
  <dc:creator>Admin</dc:creator>
  <cp:lastModifiedBy>Admin</cp:lastModifiedBy>
  <cp:revision>126</cp:revision>
  <dcterms:created xsi:type="dcterms:W3CDTF">2022-05-15T16:00:01Z</dcterms:created>
  <dcterms:modified xsi:type="dcterms:W3CDTF">2022-05-16T09:02:03Z</dcterms:modified>
</cp:coreProperties>
</file>