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DEFF"/>
    <a:srgbClr val="FF71B8"/>
    <a:srgbClr val="A700E2"/>
    <a:srgbClr val="FF3300"/>
    <a:srgbClr val="800080"/>
    <a:srgbClr val="BBE1BF"/>
    <a:srgbClr val="B7E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1BA47-0429-47AF-B40E-52101B8007BD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DA2D8-EDCF-4DB1-B512-B7B33716B4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415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33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44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710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3583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752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984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517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449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8013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158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105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A666F-F686-4DF8-8D8B-45180D450B84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771AA42-793A-4E92-8264-BAF32AC4DA01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832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D06B8C-8A15-B9AA-AB0B-784AA1134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245" y="1090156"/>
            <a:ext cx="9118946" cy="2541431"/>
          </a:xfrm>
        </p:spPr>
        <p:txBody>
          <a:bodyPr/>
          <a:lstStyle/>
          <a:p>
            <a:pPr algn="ctr"/>
            <a:r>
              <a:rPr lang="pl-PL" sz="7200" dirty="0">
                <a:solidFill>
                  <a:srgbClr val="B7E7B5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-</a:t>
            </a:r>
            <a:r>
              <a:rPr lang="pl-PL" sz="72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M</a:t>
            </a:r>
            <a:r>
              <a:rPr lang="pl-PL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a</a:t>
            </a:r>
            <a:r>
              <a:rPr lang="pl-PL" sz="7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g</a:t>
            </a:r>
            <a:r>
              <a:rPr lang="pl-PL" sz="7200" b="1" u="sng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i</a:t>
            </a:r>
            <a:r>
              <a:rPr lang="pl-PL" sz="7200" b="1" u="sng" dirty="0">
                <a:solidFill>
                  <a:srgbClr val="9BDE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a </a:t>
            </a:r>
            <a:r>
              <a:rPr lang="pl-PL" sz="7200" b="1" u="sng" dirty="0">
                <a:solidFill>
                  <a:srgbClr val="A700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k</a:t>
            </a:r>
            <a:r>
              <a:rPr lang="pl-PL" sz="7200" b="1" u="sng" dirty="0">
                <a:solidFill>
                  <a:srgbClr val="FF71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o</a:t>
            </a:r>
            <a:r>
              <a:rPr lang="pl-PL" sz="72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l</a:t>
            </a:r>
            <a:r>
              <a:rPr lang="pl-PL" sz="72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o</a:t>
            </a:r>
            <a:r>
              <a:rPr lang="pl-PL" sz="72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r</a:t>
            </a:r>
            <a:r>
              <a:rPr lang="pl-PL" sz="7200" b="1" u="sng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ó</a:t>
            </a:r>
            <a:r>
              <a:rPr lang="pl-PL" sz="7200" b="1" u="sng" dirty="0">
                <a:solidFill>
                  <a:srgbClr val="9BDE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Gulim" panose="020B0600000101010101" pitchFamily="34" charset="-127"/>
              </a:rPr>
              <a:t>w</a:t>
            </a:r>
            <a:r>
              <a:rPr lang="pl-PL" sz="7200" dirty="0">
                <a:solidFill>
                  <a:srgbClr val="BBE1BF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-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7BD3D00-0E61-5C4D-5146-4F014DACA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4" y="176563"/>
            <a:ext cx="2846932" cy="2243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858F599-53DF-C488-DDE7-74E88874C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561" y="3868654"/>
            <a:ext cx="2807830" cy="25807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517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5"/>
    </mc:Choice>
    <mc:Fallback xmlns="">
      <p:transition spd="slow" advTm="358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E1BC7A-8E92-F1FA-71D0-46F808091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817" y="885895"/>
            <a:ext cx="9293577" cy="1059305"/>
          </a:xfrm>
        </p:spPr>
        <p:txBody>
          <a:bodyPr>
            <a:normAutofit/>
          </a:bodyPr>
          <a:lstStyle/>
          <a:p>
            <a:pPr algn="ctr"/>
            <a:r>
              <a:rPr lang="pl-PL" sz="6000" dirty="0">
                <a:solidFill>
                  <a:srgbClr val="FF3300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Czerwony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C870A9-05BB-93F9-1C65-CAE497EA9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7530" y="2674523"/>
            <a:ext cx="3776605" cy="193228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„Jedne liście są żółte, inne czerwone,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to już wszystko? Ale przecie są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żółtoczerwone,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płomiennoczerwone,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winnoczerwone (bordo)”.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B5FA7099-2736-7520-50E9-B1E15861F3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42" y="1945200"/>
            <a:ext cx="2700824" cy="3739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RÓŻA WIELKOKWIATOWA CYGNE NOIR BALOT BAZA PRODUKTÓW | NASZE KRZEWY - KRZEWY  I SADZONKI">
            <a:extLst>
              <a:ext uri="{FF2B5EF4-FFF2-40B4-BE49-F238E27FC236}">
                <a16:creationId xmlns:a16="http://schemas.microsoft.com/office/drawing/2014/main" id="{E3FC81DC-4ADA-21C1-464C-7A9B44B49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6" y="314113"/>
            <a:ext cx="2937156" cy="22028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5D436A0-945F-8538-DA85-76F1076823A5}"/>
              </a:ext>
            </a:extLst>
          </p:cNvPr>
          <p:cNvSpPr txBox="1"/>
          <p:nvPr/>
        </p:nvSpPr>
        <p:spPr>
          <a:xfrm>
            <a:off x="2996730" y="4625854"/>
            <a:ext cx="2447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rgbClr val="FF3300"/>
                </a:solidFill>
              </a:rPr>
              <a:t>(Czesław Miłosz)</a:t>
            </a:r>
          </a:p>
        </p:txBody>
      </p:sp>
    </p:spTree>
    <p:extLst>
      <p:ext uri="{BB962C8B-B14F-4D97-AF65-F5344CB8AC3E}">
        <p14:creationId xmlns:p14="http://schemas.microsoft.com/office/powerpoint/2010/main" val="159699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C811CE-F903-510E-BCB7-06FE95D96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>
                <a:latin typeface="Gulim" panose="020B0600000101010101" pitchFamily="34" charset="-127"/>
                <a:ea typeface="Gulim" panose="020B0600000101010101" pitchFamily="34" charset="-127"/>
              </a:rPr>
              <a:t>Pomarańczowy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D049FF-98BF-3277-3777-276E8CC27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2343" y="2308236"/>
            <a:ext cx="3546125" cy="2450031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„W październiku na polach żółcieją dynie, a kolor ich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 istocie pomarańczowy. Dlaczego od pomarańczy, ile oczu oglądało pomarańczę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 północnym kraju?”</a:t>
            </a:r>
          </a:p>
        </p:txBody>
      </p:sp>
      <p:pic>
        <p:nvPicPr>
          <p:cNvPr id="1026" name="Picture 2" descr="Dynia zwyczajna - Cucurbita pepo - Urzadzamy.pl">
            <a:extLst>
              <a:ext uri="{FF2B5EF4-FFF2-40B4-BE49-F238E27FC236}">
                <a16:creationId xmlns:a16="http://schemas.microsoft.com/office/drawing/2014/main" id="{9D047CE1-02C0-7C5F-BAF9-120B3946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132" y="2057401"/>
            <a:ext cx="5537200" cy="36914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3389C24-4C25-5B3A-C2EE-F56C1FE57EB7}"/>
              </a:ext>
            </a:extLst>
          </p:cNvPr>
          <p:cNvSpPr txBox="1"/>
          <p:nvPr/>
        </p:nvSpPr>
        <p:spPr>
          <a:xfrm>
            <a:off x="3318933" y="4758267"/>
            <a:ext cx="1515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chemeClr val="accent1"/>
                </a:solidFill>
              </a:rPr>
              <a:t>(Czesław Miłosz)</a:t>
            </a:r>
          </a:p>
        </p:txBody>
      </p:sp>
    </p:spTree>
    <p:extLst>
      <p:ext uri="{BB962C8B-B14F-4D97-AF65-F5344CB8AC3E}">
        <p14:creationId xmlns:p14="http://schemas.microsoft.com/office/powerpoint/2010/main" val="1306437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77DCE0-5D25-F952-74C8-A0716CBF2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267" y="777377"/>
            <a:ext cx="9184927" cy="1059305"/>
          </a:xfrm>
        </p:spPr>
        <p:txBody>
          <a:bodyPr>
            <a:normAutofit/>
          </a:bodyPr>
          <a:lstStyle/>
          <a:p>
            <a:r>
              <a:rPr lang="pl-PL" sz="6000" dirty="0">
                <a:solidFill>
                  <a:srgbClr val="FFFF00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Żółty</a:t>
            </a:r>
            <a:endParaRPr lang="pl-PL" sz="6000" dirty="0">
              <a:solidFill>
                <a:srgbClr val="FFFF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5F4D79-607D-10C9-0BE8-CDD85336EF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4942" y="2468827"/>
            <a:ext cx="3286952" cy="173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„Leżę na łące,                                                  Nikogo nie ma: ja i słońce”</a:t>
            </a:r>
          </a:p>
          <a:p>
            <a:pPr marL="0" indent="0">
              <a:buNone/>
            </a:pPr>
            <a:endParaRPr lang="pl-PL" dirty="0">
              <a:solidFill>
                <a:srgbClr val="FFFF00"/>
              </a:solidFill>
              <a:latin typeface="Calibri" panose="020F0502020204030204" pitchFamily="34" charset="0"/>
              <a:ea typeface="Gulim" panose="020B0600000101010101" pitchFamily="34" charset="-127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dirty="0">
                <a:solidFill>
                  <a:srgbClr val="FFFF00"/>
                </a:solidFill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…………………………………….......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63DAA0F-CD08-399E-AFD8-491E3099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208" y="4557149"/>
            <a:ext cx="4608592" cy="12657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„Zbryzgany słońcem, co przez obłok płowy Wzdłuż mu kropliste rozwidniało nicie.”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D889D4D-8194-51ED-59C7-9C1E1193D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690" y="447709"/>
            <a:ext cx="3059368" cy="5103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Nawożenie rzepaku - Dolistne dokarmianie rzepaku ozimego">
            <a:extLst>
              <a:ext uri="{FF2B5EF4-FFF2-40B4-BE49-F238E27FC236}">
                <a16:creationId xmlns:a16="http://schemas.microsoft.com/office/drawing/2014/main" id="{47C8FA59-E59E-AB9C-E03F-72B89B020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28" y="176469"/>
            <a:ext cx="3447672" cy="19388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7477247-C055-80BF-2DD1-7DF25A58FEAC}"/>
              </a:ext>
            </a:extLst>
          </p:cNvPr>
          <p:cNvSpPr txBox="1"/>
          <p:nvPr/>
        </p:nvSpPr>
        <p:spPr>
          <a:xfrm>
            <a:off x="1910322" y="3348730"/>
            <a:ext cx="2458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rgbClr val="FFFF00"/>
                </a:solidFill>
              </a:rPr>
              <a:t>(Kazimierz Wierzyński)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B9BF998-0C60-28C0-7384-60A36575DF5A}"/>
              </a:ext>
            </a:extLst>
          </p:cNvPr>
          <p:cNvSpPr txBox="1"/>
          <p:nvPr/>
        </p:nvSpPr>
        <p:spPr>
          <a:xfrm>
            <a:off x="2416364" y="5412470"/>
            <a:ext cx="3222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rgbClr val="FFFF00"/>
                </a:solidFill>
              </a:rPr>
              <a:t>(Bolesław Leśmian)</a:t>
            </a:r>
          </a:p>
        </p:txBody>
      </p:sp>
    </p:spTree>
    <p:extLst>
      <p:ext uri="{BB962C8B-B14F-4D97-AF65-F5344CB8AC3E}">
        <p14:creationId xmlns:p14="http://schemas.microsoft.com/office/powerpoint/2010/main" val="425298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25D15C-0359-CF29-BA2D-BF5D6C92D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>
                <a:solidFill>
                  <a:srgbClr val="92D050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Zielony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297C86-9D19-ED8C-D949-7319443BD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9018" y="2827030"/>
            <a:ext cx="4648669" cy="1485854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„Pyląc, uderzył w piach drogi spróchniały, Poszperał w krzaku, co lśniąc się kołysze, Strącił liść z wierzby”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687711A-7E47-2B7F-1459-308B97233275}"/>
              </a:ext>
            </a:extLst>
          </p:cNvPr>
          <p:cNvSpPr txBox="1"/>
          <p:nvPr/>
        </p:nvSpPr>
        <p:spPr>
          <a:xfrm>
            <a:off x="2727684" y="4392154"/>
            <a:ext cx="3088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chemeClr val="accent4"/>
                </a:solidFill>
              </a:rPr>
              <a:t>(Bolesław Leśmian)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8803787-81AE-6D09-D9D6-8C50C9DC3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355" y="-305130"/>
            <a:ext cx="1890774" cy="28681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619CEEA-0395-F603-4B3E-8870CF521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492" y="1728727"/>
            <a:ext cx="2873647" cy="4116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2563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034411-CE48-981E-706A-E32A65AF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217" y="906893"/>
            <a:ext cx="9293577" cy="1059305"/>
          </a:xfrm>
        </p:spPr>
        <p:txBody>
          <a:bodyPr>
            <a:normAutofit/>
          </a:bodyPr>
          <a:lstStyle/>
          <a:p>
            <a:r>
              <a:rPr lang="pl-PL" sz="6000" dirty="0">
                <a:solidFill>
                  <a:schemeClr val="accent6">
                    <a:lumMod val="40000"/>
                    <a:lumOff val="60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Niebieski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9548C9-AD2E-E99F-14C4-2F5562334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729" y="2529439"/>
            <a:ext cx="4488654" cy="15684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„Pod słońcem, co dało mi duszę błękitną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które mi świeci bez trosk i zachodu”</a:t>
            </a:r>
          </a:p>
          <a:p>
            <a:pPr marL="0" indent="0" algn="ctr">
              <a:buNone/>
            </a:pPr>
            <a:endParaRPr lang="pl-PL" dirty="0">
              <a:solidFill>
                <a:schemeClr val="accent6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l-PL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11592A-4C24-27F7-2AE3-F5153FBA4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1663" y="4290102"/>
            <a:ext cx="4075193" cy="105930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„Oto już spływa na platany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wodą snuje się świetlistą”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478D562-B2F9-9591-4DF0-F8C3E186F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34" y="202393"/>
            <a:ext cx="1630552" cy="2045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Niebieskie kwiaty ogrodowe - e-ogrody - Rośliny">
            <a:extLst>
              <a:ext uri="{FF2B5EF4-FFF2-40B4-BE49-F238E27FC236}">
                <a16:creationId xmlns:a16="http://schemas.microsoft.com/office/drawing/2014/main" id="{6C16185A-E70F-EF2B-E5E4-35B75D6D9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19" y="2529439"/>
            <a:ext cx="4075193" cy="30627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DC451D3-C93F-575B-85E2-2865EA89D293}"/>
              </a:ext>
            </a:extLst>
          </p:cNvPr>
          <p:cNvSpPr txBox="1"/>
          <p:nvPr/>
        </p:nvSpPr>
        <p:spPr>
          <a:xfrm>
            <a:off x="2225465" y="3298195"/>
            <a:ext cx="2981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i="1" dirty="0">
                <a:solidFill>
                  <a:srgbClr val="9BDEFF"/>
                </a:solidFill>
              </a:rPr>
              <a:t>(Kazimierz Wierzyński)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49B3CA3-273E-80EF-AB1B-CAC65DA55233}"/>
              </a:ext>
            </a:extLst>
          </p:cNvPr>
          <p:cNvSpPr txBox="1"/>
          <p:nvPr/>
        </p:nvSpPr>
        <p:spPr>
          <a:xfrm>
            <a:off x="2425140" y="5072408"/>
            <a:ext cx="2028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rgbClr val="9BDEFF"/>
                </a:solidFill>
              </a:rPr>
              <a:t>(Jan Lechoń)</a:t>
            </a:r>
          </a:p>
        </p:txBody>
      </p:sp>
    </p:spTree>
    <p:extLst>
      <p:ext uri="{BB962C8B-B14F-4D97-AF65-F5344CB8AC3E}">
        <p14:creationId xmlns:p14="http://schemas.microsoft.com/office/powerpoint/2010/main" val="180015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5035E8-61C0-C5E7-E1BE-0648ECA1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>
                <a:solidFill>
                  <a:srgbClr val="A700E2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Fioletowy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1BDF0C-B9C9-86B2-199D-076745B5E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3197" y="2857545"/>
            <a:ext cx="4488654" cy="1680589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„liliowe? fioletowe? (czyli od lilas, bzu,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fiołkowe od violette, fiołka, znów ta nieudolność porównań)”.</a:t>
            </a:r>
          </a:p>
        </p:txBody>
      </p:sp>
      <p:pic>
        <p:nvPicPr>
          <p:cNvPr id="2050" name="Picture 2" descr="Fototapeta drobne fioletowe kwiatki fp 398 - Deco Strefa">
            <a:extLst>
              <a:ext uri="{FF2B5EF4-FFF2-40B4-BE49-F238E27FC236}">
                <a16:creationId xmlns:a16="http://schemas.microsoft.com/office/drawing/2014/main" id="{BD949A20-1B12-8522-E78A-AE6A898A5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0869"/>
            <a:ext cx="4885267" cy="3260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 najlepsze rośliny do ogrodu o fioletowych, pachnących kwiatach | Zielony  Ogródek">
            <a:extLst>
              <a:ext uri="{FF2B5EF4-FFF2-40B4-BE49-F238E27FC236}">
                <a16:creationId xmlns:a16="http://schemas.microsoft.com/office/drawing/2014/main" id="{2C7BF3F8-2081-B3A7-1DA1-6514F676F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90" y="371202"/>
            <a:ext cx="2984501" cy="19896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172DFC4-E7FF-7680-D8CD-063C8B7BD8B4}"/>
              </a:ext>
            </a:extLst>
          </p:cNvPr>
          <p:cNvSpPr txBox="1"/>
          <p:nvPr/>
        </p:nvSpPr>
        <p:spPr>
          <a:xfrm>
            <a:off x="2523066" y="4261135"/>
            <a:ext cx="2785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rgbClr val="A700E2"/>
                </a:solidFill>
              </a:rPr>
              <a:t>(Czesław Miłosz)</a:t>
            </a:r>
          </a:p>
        </p:txBody>
      </p:sp>
    </p:spTree>
    <p:extLst>
      <p:ext uri="{BB962C8B-B14F-4D97-AF65-F5344CB8AC3E}">
        <p14:creationId xmlns:p14="http://schemas.microsoft.com/office/powerpoint/2010/main" val="4222387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19E288-5CB2-202A-31FD-47ECC1A51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97" y="838756"/>
            <a:ext cx="9293577" cy="1059305"/>
          </a:xfrm>
        </p:spPr>
        <p:txBody>
          <a:bodyPr>
            <a:normAutofit/>
          </a:bodyPr>
          <a:lstStyle/>
          <a:p>
            <a:r>
              <a:rPr lang="pl-PL" sz="6000" dirty="0">
                <a:solidFill>
                  <a:srgbClr val="FF71B8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różowy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343E83-8B91-ABB7-A9DB-9C9E23B38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0963" y="3354414"/>
            <a:ext cx="4488654" cy="141812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„Poczekaj ranka. Mgły się przedrą,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Blask w górę zbije się różowy”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8519CB7-D393-6F25-9C2A-A0E65632FE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73" y="1202925"/>
            <a:ext cx="3802756" cy="4452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1632DF4-B1A4-D0C6-135B-421112A91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97" y="319258"/>
            <a:ext cx="2416762" cy="2730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B4C837E-2CEB-DE68-2507-AA6C0E2391E0}"/>
              </a:ext>
            </a:extLst>
          </p:cNvPr>
          <p:cNvSpPr txBox="1"/>
          <p:nvPr/>
        </p:nvSpPr>
        <p:spPr>
          <a:xfrm>
            <a:off x="3117151" y="4367123"/>
            <a:ext cx="2403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>
                <a:solidFill>
                  <a:srgbClr val="FF71B8"/>
                </a:solidFill>
              </a:rPr>
              <a:t>(Jan Lechoń)</a:t>
            </a:r>
          </a:p>
        </p:txBody>
      </p:sp>
    </p:spTree>
    <p:extLst>
      <p:ext uri="{BB962C8B-B14F-4D97-AF65-F5344CB8AC3E}">
        <p14:creationId xmlns:p14="http://schemas.microsoft.com/office/powerpoint/2010/main" val="2799633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652AE-68A7-8F38-CD6B-B95D5C15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dirty="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Biały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A61C21-52E6-56F9-193C-4761B0B53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131" y="2383412"/>
            <a:ext cx="4488654" cy="22139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„Wiatr ciągnie po trawach z szelestem,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A u góry                                                               Siostry moje, białe chmury,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Wędrują na wschód”</a:t>
            </a:r>
          </a:p>
          <a:p>
            <a:pPr marL="0" indent="0" algn="ctr">
              <a:buNone/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1F9395F-25DD-8B19-87DA-9B5F50C15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2061" y="4845209"/>
            <a:ext cx="4684793" cy="125925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„Strącił liść z wierzby, przyciemnił głaz biały </a:t>
            </a:r>
            <a:b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I ustał, w nagłą zasłuchany ciszę”.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908F5D4-60FB-6DDA-6827-D4AC018F7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797" y="1780139"/>
            <a:ext cx="2946853" cy="41380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0817589-D98A-224C-0554-9470FD837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970" y="315269"/>
            <a:ext cx="1874403" cy="18203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081998A-9C9B-0440-A368-971B5560D8D1}"/>
              </a:ext>
            </a:extLst>
          </p:cNvPr>
          <p:cNvSpPr txBox="1"/>
          <p:nvPr/>
        </p:nvSpPr>
        <p:spPr>
          <a:xfrm>
            <a:off x="2747432" y="3664503"/>
            <a:ext cx="2586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/>
              <a:t>(Jan Lechoń)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99207CD-5681-F795-9538-205487E62BAF}"/>
              </a:ext>
            </a:extLst>
          </p:cNvPr>
          <p:cNvSpPr txBox="1"/>
          <p:nvPr/>
        </p:nvSpPr>
        <p:spPr>
          <a:xfrm>
            <a:off x="2730498" y="5675068"/>
            <a:ext cx="2603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i="1" dirty="0"/>
              <a:t>(Jan Lechoń)</a:t>
            </a:r>
          </a:p>
        </p:txBody>
      </p:sp>
    </p:spTree>
    <p:extLst>
      <p:ext uri="{BB962C8B-B14F-4D97-AF65-F5344CB8AC3E}">
        <p14:creationId xmlns:p14="http://schemas.microsoft.com/office/powerpoint/2010/main" val="174278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E8A5C924-3400-9B89-BCFD-8AFA962E2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2130" y="362807"/>
            <a:ext cx="8637072" cy="977621"/>
          </a:xfrm>
        </p:spPr>
        <p:txBody>
          <a:bodyPr>
            <a:noAutofit/>
          </a:bodyPr>
          <a:lstStyle/>
          <a:p>
            <a:r>
              <a:rPr lang="pl-PL" sz="2400" u="sng" dirty="0">
                <a:solidFill>
                  <a:schemeClr val="tx1">
                    <a:lumMod val="8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Fragmenty utworów wykorzystane w prezentacji: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4DB55EF-1178-0B43-D9C0-FA61A11C804A}"/>
              </a:ext>
            </a:extLst>
          </p:cNvPr>
          <p:cNvSpPr txBox="1"/>
          <p:nvPr/>
        </p:nvSpPr>
        <p:spPr>
          <a:xfrm>
            <a:off x="1680633" y="2269066"/>
            <a:ext cx="9000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Czerwony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Czesław Miłosz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„Mały  traktat o kolorach”</a:t>
            </a:r>
          </a:p>
          <a:p>
            <a:r>
              <a:rPr lang="pl-PL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Pomarańczowy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Czesław Miłosz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„Mały  traktat o kolorach”</a:t>
            </a:r>
          </a:p>
          <a:p>
            <a:r>
              <a:rPr lang="pl-PL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Żółty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Kazimierz Wierzyński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„Na łące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Bolesław Leśmian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„Tęcza”</a:t>
            </a:r>
          </a:p>
          <a:p>
            <a:r>
              <a:rPr lang="pl-PL" sz="20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Zielony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Bolesław Leśmian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„Tęcza”</a:t>
            </a:r>
          </a:p>
          <a:p>
            <a:r>
              <a:rPr lang="pl-PL" sz="2000" dirty="0">
                <a:solidFill>
                  <a:srgbClr val="9BDE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Niebieski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Kazimierz Wierzyński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„Zielono mam w głowie”,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 Lechoń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„Do malarza”</a:t>
            </a:r>
          </a:p>
          <a:p>
            <a:r>
              <a:rPr lang="pl-PL" sz="2000" dirty="0">
                <a:solidFill>
                  <a:srgbClr val="A700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Fioletowy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Czesław Miłosz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„Mały  traktat o kolorach”</a:t>
            </a:r>
          </a:p>
          <a:p>
            <a:r>
              <a:rPr lang="pl-PL" sz="2000" dirty="0">
                <a:solidFill>
                  <a:srgbClr val="FF71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Różowy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 Lechoń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„Do malarza”</a:t>
            </a:r>
          </a:p>
          <a:p>
            <a:r>
              <a:rPr 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Biały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Kazimierz Wierzyński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„Na łące”</a:t>
            </a:r>
            <a:r>
              <a:rPr lang="pl-PL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Bolesław Leśmian </a:t>
            </a:r>
            <a:r>
              <a:rPr lang="pl-PL" sz="2000" i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„Tęcza”</a:t>
            </a:r>
            <a:endParaRPr lang="pl-PL" sz="1400" i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90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10C5C9-7F0D-8EFF-E36B-C0090AB84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246" y="270933"/>
            <a:ext cx="9291215" cy="1494999"/>
          </a:xfrm>
        </p:spPr>
        <p:txBody>
          <a:bodyPr>
            <a:normAutofit/>
          </a:bodyPr>
          <a:lstStyle/>
          <a:p>
            <a:r>
              <a:rPr lang="pl-PL" sz="4800" dirty="0">
                <a:solidFill>
                  <a:schemeClr val="tx1">
                    <a:lumMod val="75000"/>
                  </a:schemeClr>
                </a:solidFill>
              </a:rPr>
              <a:t>-DZIĘKUJEMY ZA UWAGĘ-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6B5617-C55E-85AC-B513-CB1DDDA71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6616" y="3915200"/>
            <a:ext cx="3264355" cy="3450613"/>
          </a:xfrm>
        </p:spPr>
        <p:txBody>
          <a:bodyPr/>
          <a:lstStyle/>
          <a:p>
            <a:pPr marL="0" indent="0">
              <a:buNone/>
            </a:pPr>
            <a:r>
              <a:rPr lang="pl-PL" b="1" dirty="0">
                <a:solidFill>
                  <a:srgbClr val="FF330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O</a:t>
            </a:r>
            <a:r>
              <a:rPr lang="pl-PL" b="1" dirty="0">
                <a:solidFill>
                  <a:srgbClr val="FFC00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p</a:t>
            </a:r>
            <a:r>
              <a:rPr lang="pl-PL" b="1" dirty="0">
                <a:solidFill>
                  <a:srgbClr val="FFFF0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r</a:t>
            </a:r>
            <a:r>
              <a:rPr lang="pl-PL" b="1" dirty="0">
                <a:solidFill>
                  <a:srgbClr val="92D05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a</a:t>
            </a:r>
            <a:r>
              <a:rPr lang="pl-PL" b="1" dirty="0">
                <a:solidFill>
                  <a:srgbClr val="9BDEFF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c</a:t>
            </a:r>
            <a:r>
              <a:rPr lang="pl-PL" b="1" dirty="0">
                <a:solidFill>
                  <a:srgbClr val="A700E2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o</a:t>
            </a:r>
            <a:r>
              <a:rPr lang="pl-PL" b="1" dirty="0">
                <a:solidFill>
                  <a:srgbClr val="FF71B8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w</a:t>
            </a:r>
            <a:r>
              <a:rPr lang="pl-PL" b="1" dirty="0">
                <a:solidFill>
                  <a:srgbClr val="FF330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a</a:t>
            </a:r>
            <a:r>
              <a:rPr lang="pl-PL" b="1" dirty="0">
                <a:solidFill>
                  <a:srgbClr val="FFC00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n</a:t>
            </a:r>
            <a:r>
              <a:rPr lang="pl-PL" b="1" dirty="0">
                <a:solidFill>
                  <a:srgbClr val="FFFF0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i</a:t>
            </a:r>
            <a:r>
              <a:rPr lang="pl-PL" b="1" dirty="0">
                <a:solidFill>
                  <a:srgbClr val="92D050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e</a:t>
            </a:r>
            <a:r>
              <a:rPr lang="pl-PL" b="1" dirty="0">
                <a:solidFill>
                  <a:srgbClr val="9BDEFF"/>
                </a:solidFill>
                <a:latin typeface="Gulim" panose="020B0600000101010101" pitchFamily="34" charset="-127"/>
                <a:ea typeface="Gulim" panose="020B0600000101010101" pitchFamily="34" charset="-127"/>
                <a:cs typeface="Calibri" panose="020F050202020403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pl-PL" dirty="0"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Amelia Sieńkowska</a:t>
            </a:r>
          </a:p>
          <a:p>
            <a:pPr>
              <a:buFontTx/>
              <a:buChar char="-"/>
            </a:pPr>
            <a:r>
              <a:rPr lang="pl-PL" dirty="0"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Julia Krusberska</a:t>
            </a:r>
          </a:p>
          <a:p>
            <a:pPr marL="0" indent="0">
              <a:buNone/>
            </a:pPr>
            <a:endParaRPr lang="pl-PL" sz="1800" dirty="0">
              <a:latin typeface="Gulim" panose="020B0600000101010101" pitchFamily="34" charset="-127"/>
              <a:ea typeface="Gulim" panose="020B0600000101010101" pitchFamily="34" charset="-127"/>
              <a:cs typeface="Calibri" panose="020F050202020403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CFB47C8-64D9-DFF8-87EE-693275576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13" y="1881279"/>
            <a:ext cx="2091721" cy="2392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13AFC65-4F1C-3DBA-F760-9E01B2286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035" y="2396810"/>
            <a:ext cx="2523417" cy="30367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342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F3DB47-0B3E-8C6D-F8A6-9A984E2CA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023" y="1017561"/>
            <a:ext cx="9969954" cy="4822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0" dirty="0">
                <a:solidFill>
                  <a:srgbClr val="FF3300"/>
                </a:solidFill>
              </a:rPr>
              <a:t>K</a:t>
            </a:r>
            <a:r>
              <a:rPr lang="pl-PL" sz="20000" dirty="0">
                <a:solidFill>
                  <a:srgbClr val="FFC000"/>
                </a:solidFill>
              </a:rPr>
              <a:t>O</a:t>
            </a:r>
            <a:r>
              <a:rPr lang="pl-PL" sz="20000" dirty="0">
                <a:solidFill>
                  <a:srgbClr val="FFFF00"/>
                </a:solidFill>
              </a:rPr>
              <a:t>N</a:t>
            </a:r>
            <a:r>
              <a:rPr lang="pl-PL" sz="20000" dirty="0">
                <a:solidFill>
                  <a:srgbClr val="00B050"/>
                </a:solidFill>
              </a:rPr>
              <a:t>I</a:t>
            </a:r>
            <a:r>
              <a:rPr lang="pl-PL" sz="20000" dirty="0">
                <a:solidFill>
                  <a:srgbClr val="00B0F0"/>
                </a:solidFill>
              </a:rPr>
              <a:t>E</a:t>
            </a:r>
            <a:r>
              <a:rPr lang="pl-PL" sz="20000" dirty="0">
                <a:solidFill>
                  <a:srgbClr val="A700E2"/>
                </a:solidFill>
              </a:rPr>
              <a:t>C</a:t>
            </a:r>
            <a:endParaRPr lang="pl-PL" sz="200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1079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eria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200</TotalTime>
  <Words>387</Words>
  <Application>Microsoft Office PowerPoint</Application>
  <PresentationFormat>Panoramiczny</PresentationFormat>
  <Paragraphs>51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Gulim</vt:lpstr>
      <vt:lpstr>Arial</vt:lpstr>
      <vt:lpstr>Calibri</vt:lpstr>
      <vt:lpstr>Rockwell</vt:lpstr>
      <vt:lpstr>Galeria</vt:lpstr>
      <vt:lpstr>-Magia kolorów-</vt:lpstr>
      <vt:lpstr>Czerwony</vt:lpstr>
      <vt:lpstr>Pomarańczowy</vt:lpstr>
      <vt:lpstr>Żółty</vt:lpstr>
      <vt:lpstr>Zielony</vt:lpstr>
      <vt:lpstr>Niebieski</vt:lpstr>
      <vt:lpstr>Fioletowy</vt:lpstr>
      <vt:lpstr>różowy</vt:lpstr>
      <vt:lpstr>Biały</vt:lpstr>
      <vt:lpstr>Prezentacja programu PowerPoint</vt:lpstr>
      <vt:lpstr>-DZIĘKUJEMY ZA UWAGĘ-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-Magia kolorów-</dc:title>
  <dc:creator>Jacek Sieńkowski</dc:creator>
  <cp:lastModifiedBy>Admin</cp:lastModifiedBy>
  <cp:revision>3</cp:revision>
  <dcterms:created xsi:type="dcterms:W3CDTF">2022-05-14T11:36:46Z</dcterms:created>
  <dcterms:modified xsi:type="dcterms:W3CDTF">2022-05-16T09:21:29Z</dcterms:modified>
</cp:coreProperties>
</file>